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86" r:id="rId3"/>
    <p:sldId id="280" r:id="rId4"/>
    <p:sldId id="281" r:id="rId5"/>
    <p:sldId id="282" r:id="rId6"/>
    <p:sldId id="259" r:id="rId7"/>
    <p:sldId id="285" r:id="rId8"/>
    <p:sldId id="284" r:id="rId9"/>
    <p:sldId id="288" r:id="rId10"/>
    <p:sldId id="287" r:id="rId11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alação de Software" id="{B2046290-6693-49B4-BF54-560C6A994850}">
          <p14:sldIdLst>
            <p14:sldId id="256"/>
            <p14:sldId id="286"/>
            <p14:sldId id="280"/>
            <p14:sldId id="281"/>
            <p14:sldId id="282"/>
            <p14:sldId id="259"/>
          </p14:sldIdLst>
        </p14:section>
        <p14:section name="Robô" id="{B9A7AE9F-2DEC-4241-9CD8-46BAA1AF171A}">
          <p14:sldIdLst>
            <p14:sldId id="285"/>
            <p14:sldId id="284"/>
            <p14:sldId id="288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A7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548706-93EF-4D3E-BC66-1FF2076CCA9A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A7438-2F51-49FC-A5DF-16D5D3E537A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5829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75F6D-856E-4B1F-BEEF-ACCECFD49B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D4F4E-ACE5-4885-86AC-1BEFB80E9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20D31-3FC2-4759-8A1E-AF4DD2E2F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FFE00-ED01-4226-8C96-41FCE219B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86F2F-BD14-47D3-8A58-8699405AD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97404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E9E6B-787B-486A-B787-562D228E3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80195-6ABC-456B-8404-9303237987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F288B-D81B-4871-B065-6350DD81A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E55D9-D213-4957-BDFE-DF4EA35A0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F6B67-3952-45CE-A42B-C22380C1E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32774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25486A-4641-480A-8F82-FEDEF089BD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5053B-90F1-47FB-B7A4-9C05B50E91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B5B8A-D71F-439E-B840-4B4703C48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B45DF-7A22-4D1D-B8DA-2919A723E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BDF9F-5977-463D-8840-C9D1610B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8030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6961B-1F99-4BB0-A226-DB036B31B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500BE-FB33-4174-AC3E-40E53DC0C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71367-5464-4073-8A1C-B3904B6B6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55702-854D-4B03-A5FA-361E88A23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E4473-1C95-49C5-B747-2367B843D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9131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8F0D3-FB5D-4F9D-A682-2E3524024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DBEA9-727F-4C6D-961A-86D365C4E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22075-E4C0-497B-965E-2D98B92CE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BD406-5AB2-4C4E-9025-369EB5148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AADF1-393E-4DC2-8219-8119A98D4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11482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38FE2-624B-4B01-92D3-43627C9A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D5875-9521-4CB5-8C09-C8B17A7A42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588C2A-AD76-4E10-B10A-616998554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9383F-F027-4ED3-A7B7-5DEE7A047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B2C5E4-909A-4451-8542-048D8E041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8DB92-0CFF-4D18-B1EE-5C4B21A71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26720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391AC-8F22-4AFF-A1CE-AF3D702AC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F87FC-2040-4902-9CAC-6BAFD616B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C649BB-F61B-4ACA-B461-96F0B0622B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20094-025F-4111-944E-A79AF3152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C37D6C-C058-45D1-BBE1-DD02050284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FD8FD8-F93E-4DD4-94EE-767FFBDF6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838503-50BE-4DC1-A90A-C6D8B6311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2BE781-5DFC-4063-816D-BA05AFF8F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46203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07856-92BD-42A3-B4AC-337D6A038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CE838D-440C-4C99-91FE-461056F04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4C1A2-757E-4226-86F2-A870CA911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862171-80EF-4511-ADEE-4CAB7354E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61681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A4C9CF-EE6A-47DB-8636-5AB62FD5B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63177A-CF56-4D53-8DDE-C11C409E3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3243F2-1503-48A8-8618-15ECD133C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0753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402F2-9ED5-49F7-8FFA-5488B6B8D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F8EF8-D62B-4E52-8761-6607C0D55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B0B5F5-DF5F-46C3-A34E-59F5A15A7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6A05CD-BA9B-4F11-8A0F-3FFAA6A2F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B878FC-4A5B-40EB-B4A8-5D1D8FF8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5ADB8-F755-461C-A19E-1A7FC7B8C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85742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2A544-61AE-4387-9723-43DF6692A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FC4AA-AE5C-437C-9FC2-DF9E44F62F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52C98-3387-48DD-BC96-ACDA3BEF1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5FB78D-1E99-45E2-B81E-5BC452C0E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C450A-4E62-4101-B468-014BDA250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41B769-8E56-4573-85BF-4466F35F2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68148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02C979-FECA-4863-B204-E4346E84F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A189F5-7A25-47CF-8F3B-520D17CBA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AA32D-86D6-4CDD-A570-61B884CA33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7F8BB-94F4-4332-80C7-E08438CB2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2B8EF-BD4E-43F7-B29B-7DFE599BC2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11530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discord.gg/24fVaJDM2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botolympics.pt/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://botnroll.com/onea/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code.visualstudio.com/downloa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io.org/install/ide?install=vscod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834DF-8CCC-4BD7-8252-8F1C2F91DE23}"/>
              </a:ext>
            </a:extLst>
          </p:cNvPr>
          <p:cNvSpPr txBox="1">
            <a:spLocks/>
          </p:cNvSpPr>
          <p:nvPr/>
        </p:nvSpPr>
        <p:spPr>
          <a:xfrm>
            <a:off x="838200" y="500673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Formação </a:t>
            </a:r>
            <a:r>
              <a:rPr lang="pt-PT" dirty="0" err="1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Bot'N</a:t>
            </a:r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 </a:t>
            </a:r>
            <a:r>
              <a:rPr lang="pt-PT" dirty="0" err="1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Roll</a:t>
            </a:r>
            <a:b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</a:br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Instalação de Software </a:t>
            </a:r>
          </a:p>
        </p:txBody>
      </p:sp>
    </p:spTree>
    <p:extLst>
      <p:ext uri="{BB962C8B-B14F-4D97-AF65-F5344CB8AC3E}">
        <p14:creationId xmlns:p14="http://schemas.microsoft.com/office/powerpoint/2010/main" val="3372528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512D2-CFE8-445E-A426-BCED0C702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4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Cuidados a ter com o robô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BB0170A-236C-40B0-BDCC-4BF49AB9B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08323" cy="3766283"/>
          </a:xfrm>
        </p:spPr>
        <p:txBody>
          <a:bodyPr>
            <a:normAutofit fontScale="70000" lnSpcReduction="20000"/>
          </a:bodyPr>
          <a:lstStyle/>
          <a:p>
            <a:pPr marL="229320"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pt-PT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Cuidados a ter com os robôs: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228600" indent="-228240">
              <a:lnSpc>
                <a:spcPct val="115000"/>
              </a:lnSpc>
              <a:spcBef>
                <a:spcPts val="1599"/>
              </a:spcBef>
              <a:buClr>
                <a:srgbClr val="F2F2F2"/>
              </a:buClr>
              <a:buFont typeface="Arial"/>
              <a:buChar char="•"/>
              <a:tabLst>
                <a:tab pos="0" algn="l"/>
              </a:tabLst>
            </a:pPr>
            <a:r>
              <a:rPr lang="pt-BR" sz="2800" b="0" u="sng" strike="noStrike" spc="-1" dirty="0">
                <a:solidFill>
                  <a:srgbClr val="FFFFFF"/>
                </a:solidFill>
                <a:uFillTx/>
                <a:latin typeface="Arial"/>
                <a:ea typeface="Arial"/>
              </a:rPr>
              <a:t>Os motores não devem ser presos </a:t>
            </a:r>
            <a:r>
              <a:rPr lang="pt-BR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enquanto estão em funcionamento;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228600" indent="-228240">
              <a:lnSpc>
                <a:spcPct val="115000"/>
              </a:lnSpc>
              <a:spcBef>
                <a:spcPts val="1599"/>
              </a:spcBef>
              <a:buClr>
                <a:srgbClr val="F2F2F2"/>
              </a:buClr>
              <a:buFont typeface="Arial"/>
              <a:buChar char="•"/>
              <a:tabLst>
                <a:tab pos="0" algn="l"/>
              </a:tabLst>
            </a:pPr>
            <a:r>
              <a:rPr lang="pt-BR" sz="2800" b="0" u="sng" strike="noStrike" spc="-1" dirty="0">
                <a:solidFill>
                  <a:srgbClr val="FFFFFF"/>
                </a:solidFill>
                <a:uFillTx/>
                <a:latin typeface="Arial"/>
                <a:ea typeface="Arial"/>
              </a:rPr>
              <a:t>As rodas não devem ser bloqueadas</a:t>
            </a:r>
            <a:r>
              <a:rPr lang="pt-BR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 de forma a impedir o seu normal funcionamento;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228600" indent="-228240">
              <a:lnSpc>
                <a:spcPct val="115000"/>
              </a:lnSpc>
              <a:spcBef>
                <a:spcPts val="1599"/>
              </a:spcBef>
              <a:buClr>
                <a:srgbClr val="F2F2F2"/>
              </a:buClr>
              <a:buFont typeface="Arial"/>
              <a:buChar char="•"/>
              <a:tabLst>
                <a:tab pos="0" algn="l"/>
              </a:tabLst>
            </a:pPr>
            <a:r>
              <a:rPr lang="pt-BR" sz="2800" b="0" u="sng" strike="noStrike" spc="-1" dirty="0">
                <a:solidFill>
                  <a:srgbClr val="FFFFFF"/>
                </a:solidFill>
                <a:uFillTx/>
                <a:latin typeface="Arial"/>
                <a:ea typeface="Arial"/>
              </a:rPr>
              <a:t>Não deve ser ligado ou desligado qualquer tipo de fio</a:t>
            </a:r>
            <a:r>
              <a:rPr lang="pt-BR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;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228600" indent="-228240">
              <a:lnSpc>
                <a:spcPct val="115000"/>
              </a:lnSpc>
              <a:spcBef>
                <a:spcPts val="1599"/>
              </a:spcBef>
              <a:buClr>
                <a:srgbClr val="F2F2F2"/>
              </a:buClr>
              <a:buFont typeface="Arial"/>
              <a:buChar char="•"/>
              <a:tabLst>
                <a:tab pos="0" algn="l"/>
              </a:tabLst>
            </a:pPr>
            <a:r>
              <a:rPr lang="pt-BR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Caso algum fio se solte, deverá ser logo chamado um mentor, devendo existir um especial cuidado para que não haja algum curto-circuito;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228600" indent="-228240">
              <a:lnSpc>
                <a:spcPct val="115000"/>
              </a:lnSpc>
              <a:spcBef>
                <a:spcPts val="1599"/>
              </a:spcBef>
              <a:buClr>
                <a:srgbClr val="F2F2F2"/>
              </a:buClr>
              <a:buFont typeface="Arial"/>
              <a:buChar char="•"/>
              <a:tabLst>
                <a:tab pos="0" algn="l"/>
              </a:tabLst>
            </a:pPr>
            <a:r>
              <a:rPr lang="pt-BR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Sempre que haja alguma dúvida relacionado com o robô deverão ser contactados os mentores.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0" indent="0">
              <a:buNone/>
            </a:pPr>
            <a:endParaRPr lang="pt-PT" u="sng" dirty="0"/>
          </a:p>
        </p:txBody>
      </p:sp>
    </p:spTree>
    <p:extLst>
      <p:ext uri="{BB962C8B-B14F-4D97-AF65-F5344CB8AC3E}">
        <p14:creationId xmlns:p14="http://schemas.microsoft.com/office/powerpoint/2010/main" val="2136600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63762EB-E2BE-4F5D-A55D-A0B16D01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9867" y="273831"/>
            <a:ext cx="622757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pt-PT" sz="6000" dirty="0" err="1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Discord</a:t>
            </a:r>
            <a:r>
              <a:rPr lang="pt-PT" sz="60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 da Prova</a:t>
            </a:r>
          </a:p>
        </p:txBody>
      </p:sp>
      <p:pic>
        <p:nvPicPr>
          <p:cNvPr id="26" name="Google Shape;691;p47">
            <a:extLst>
              <a:ext uri="{FF2B5EF4-FFF2-40B4-BE49-F238E27FC236}">
                <a16:creationId xmlns:a16="http://schemas.microsoft.com/office/drawing/2014/main" id="{1BC5DC92-D6AE-4F71-9C9C-A41BAC149B4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32380" y="1785620"/>
            <a:ext cx="241950" cy="16604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EB5E6155-602A-4114-BA07-C8204828F9E3}"/>
              </a:ext>
            </a:extLst>
          </p:cNvPr>
          <p:cNvSpPr txBox="1"/>
          <p:nvPr/>
        </p:nvSpPr>
        <p:spPr>
          <a:xfrm>
            <a:off x="3525715" y="5670907"/>
            <a:ext cx="4849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https://discord.gg/24fVaJDM2G</a:t>
            </a:r>
            <a:endParaRPr lang="pt-PT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76465DD-84EF-4F83-859C-6B0EE8BDB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578" y="1599394"/>
            <a:ext cx="3659212" cy="365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998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63762EB-E2BE-4F5D-A55D-A0B16D01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9867" y="273831"/>
            <a:ext cx="6227574" cy="1325563"/>
          </a:xfrm>
        </p:spPr>
        <p:txBody>
          <a:bodyPr>
            <a:normAutofit/>
          </a:bodyPr>
          <a:lstStyle/>
          <a:p>
            <a:pPr algn="ctr"/>
            <a:r>
              <a:rPr lang="pt-PT" sz="60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GitHub</a:t>
            </a:r>
          </a:p>
        </p:txBody>
      </p:sp>
      <p:pic>
        <p:nvPicPr>
          <p:cNvPr id="26" name="Google Shape;691;p47">
            <a:extLst>
              <a:ext uri="{FF2B5EF4-FFF2-40B4-BE49-F238E27FC236}">
                <a16:creationId xmlns:a16="http://schemas.microsoft.com/office/drawing/2014/main" id="{1BC5DC92-D6AE-4F71-9C9C-A41BAC149B4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32380" y="1785620"/>
            <a:ext cx="241950" cy="166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Marcador de Posição de Conteúdo 18">
            <a:extLst>
              <a:ext uri="{FF2B5EF4-FFF2-40B4-BE49-F238E27FC236}">
                <a16:creationId xmlns:a16="http://schemas.microsoft.com/office/drawing/2014/main" id="{FBCF396A-2685-46C8-AE86-0F180DC83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271345"/>
            <a:ext cx="2315310" cy="2315310"/>
          </a:xfr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EB5E6155-602A-4114-BA07-C8204828F9E3}"/>
              </a:ext>
            </a:extLst>
          </p:cNvPr>
          <p:cNvSpPr txBox="1"/>
          <p:nvPr/>
        </p:nvSpPr>
        <p:spPr>
          <a:xfrm>
            <a:off x="3816921" y="5670907"/>
            <a:ext cx="455815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5"/>
              </a:rPr>
              <a:t>https://docs.botolympics.pt</a:t>
            </a:r>
            <a:endParaRPr lang="pt-PT" sz="280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pt-PT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234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63762EB-E2BE-4F5D-A55D-A0B16D01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7496" y="346928"/>
            <a:ext cx="6227574" cy="1325563"/>
          </a:xfrm>
        </p:spPr>
        <p:txBody>
          <a:bodyPr>
            <a:normAutofit/>
          </a:bodyPr>
          <a:lstStyle/>
          <a:p>
            <a:pPr algn="ctr"/>
            <a:r>
              <a:rPr lang="pt-PT" sz="6000" dirty="0" err="1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Bot'n</a:t>
            </a:r>
            <a:r>
              <a:rPr lang="pt-PT" sz="6000" dirty="0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pt-PT" sz="6000" dirty="0" err="1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Roll</a:t>
            </a:r>
            <a:r>
              <a:rPr lang="pt-PT" sz="6000" dirty="0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ONE A</a:t>
            </a:r>
            <a:endParaRPr lang="pt-PT" sz="6000" dirty="0">
              <a:ln>
                <a:solidFill>
                  <a:schemeClr val="bg2"/>
                </a:solidFill>
              </a:ln>
              <a:solidFill>
                <a:schemeClr val="bg1">
                  <a:lumMod val="95000"/>
                </a:schemeClr>
              </a:solidFill>
              <a:latin typeface="Montserrat" pitchFamily="2" charset="0"/>
            </a:endParaRPr>
          </a:p>
        </p:txBody>
      </p:sp>
      <p:pic>
        <p:nvPicPr>
          <p:cNvPr id="26" name="Google Shape;691;p47">
            <a:extLst>
              <a:ext uri="{FF2B5EF4-FFF2-40B4-BE49-F238E27FC236}">
                <a16:creationId xmlns:a16="http://schemas.microsoft.com/office/drawing/2014/main" id="{1BC5DC92-D6AE-4F71-9C9C-A41BAC149B4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32380" y="1785620"/>
            <a:ext cx="241950" cy="166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Marcador de Posição de Conteúdo 16">
            <a:extLst>
              <a:ext uri="{FF2B5EF4-FFF2-40B4-BE49-F238E27FC236}">
                <a16:creationId xmlns:a16="http://schemas.microsoft.com/office/drawing/2014/main" id="{426D9CC5-EDA0-451B-8686-172A54F539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98" y="1504950"/>
            <a:ext cx="5876925" cy="38481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FADEDE70-94C1-4468-890C-04E1302C982A}"/>
              </a:ext>
            </a:extLst>
          </p:cNvPr>
          <p:cNvSpPr txBox="1"/>
          <p:nvPr/>
        </p:nvSpPr>
        <p:spPr>
          <a:xfrm>
            <a:off x="4050321" y="5641526"/>
            <a:ext cx="40913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5"/>
              </a:rPr>
              <a:t>http://botnroll.com/onea/</a:t>
            </a:r>
            <a:endParaRPr lang="pt-PT" sz="280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B4DA550-155A-4B82-AB34-91694378FE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8212" y="2638760"/>
            <a:ext cx="3567186" cy="158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38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63762EB-E2BE-4F5D-A55D-A0B16D01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1742" y="256250"/>
            <a:ext cx="8003620" cy="1325563"/>
          </a:xfrm>
        </p:spPr>
        <p:txBody>
          <a:bodyPr>
            <a:normAutofit/>
          </a:bodyPr>
          <a:lstStyle/>
          <a:p>
            <a:pPr algn="ctr"/>
            <a:r>
              <a:rPr lang="pt-PT" sz="60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Visual </a:t>
            </a:r>
            <a:r>
              <a:rPr lang="pt-PT" sz="6000" dirty="0" err="1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Studio</a:t>
            </a:r>
            <a:r>
              <a:rPr lang="pt-PT" sz="60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 </a:t>
            </a:r>
            <a:r>
              <a:rPr lang="pt-PT" sz="6000" dirty="0" err="1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Code</a:t>
            </a:r>
            <a:endParaRPr lang="pt-PT" sz="6000" dirty="0">
              <a:ln>
                <a:solidFill>
                  <a:schemeClr val="bg2"/>
                </a:solidFill>
              </a:ln>
              <a:solidFill>
                <a:schemeClr val="bg1">
                  <a:lumMod val="95000"/>
                </a:schemeClr>
              </a:solidFill>
              <a:latin typeface="Montserrat" pitchFamily="2" charset="0"/>
            </a:endParaRPr>
          </a:p>
        </p:txBody>
      </p:sp>
      <p:pic>
        <p:nvPicPr>
          <p:cNvPr id="26" name="Google Shape;691;p47">
            <a:extLst>
              <a:ext uri="{FF2B5EF4-FFF2-40B4-BE49-F238E27FC236}">
                <a16:creationId xmlns:a16="http://schemas.microsoft.com/office/drawing/2014/main" id="{1BC5DC92-D6AE-4F71-9C9C-A41BAC149B4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32380" y="1785620"/>
            <a:ext cx="241950" cy="16604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EB5E6155-602A-4114-BA07-C8204828F9E3}"/>
              </a:ext>
            </a:extLst>
          </p:cNvPr>
          <p:cNvSpPr txBox="1"/>
          <p:nvPr/>
        </p:nvSpPr>
        <p:spPr>
          <a:xfrm>
            <a:off x="2734408" y="5706076"/>
            <a:ext cx="5640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https://code.visualstudio.com/download</a:t>
            </a:r>
            <a:endParaRPr lang="pt-PT" sz="160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6" name="Marcador de Posição de Conteúdo 12">
            <a:extLst>
              <a:ext uri="{FF2B5EF4-FFF2-40B4-BE49-F238E27FC236}">
                <a16:creationId xmlns:a16="http://schemas.microsoft.com/office/drawing/2014/main" id="{2F6863AA-492B-42E8-9492-55A222765C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912" y="2285206"/>
            <a:ext cx="2287590" cy="228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29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E9A3D36-A432-4020-B1FA-34CCBDFC6A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2373" y="4624754"/>
            <a:ext cx="8047891" cy="5715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dirty="0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https://platformio.org/install/ide?install=vscode</a:t>
            </a:r>
            <a:endParaRPr lang="pt-PT" dirty="0">
              <a:solidFill>
                <a:schemeClr val="bg1">
                  <a:lumMod val="9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63762EB-E2BE-4F5D-A55D-A0B16D01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8841" y="238665"/>
            <a:ext cx="8454957" cy="1325563"/>
          </a:xfrm>
        </p:spPr>
        <p:txBody>
          <a:bodyPr>
            <a:normAutofit/>
          </a:bodyPr>
          <a:lstStyle/>
          <a:p>
            <a:pPr algn="ctr"/>
            <a:r>
              <a:rPr lang="pt-PT" sz="6000" dirty="0" err="1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Platform</a:t>
            </a:r>
            <a:r>
              <a:rPr lang="pt-PT" sz="60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 IO</a:t>
            </a:r>
          </a:p>
        </p:txBody>
      </p:sp>
      <p:pic>
        <p:nvPicPr>
          <p:cNvPr id="26" name="Google Shape;691;p47">
            <a:extLst>
              <a:ext uri="{FF2B5EF4-FFF2-40B4-BE49-F238E27FC236}">
                <a16:creationId xmlns:a16="http://schemas.microsoft.com/office/drawing/2014/main" id="{1BC5DC92-D6AE-4F71-9C9C-A41BAC149B4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432380" y="1785620"/>
            <a:ext cx="241950" cy="166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9A81F2A-5D20-4371-B0D3-A62A118430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564" y="1661746"/>
            <a:ext cx="2391508" cy="239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08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834DF-8CCC-4BD7-8252-8F1C2F91DE23}"/>
              </a:ext>
            </a:extLst>
          </p:cNvPr>
          <p:cNvSpPr txBox="1">
            <a:spLocks/>
          </p:cNvSpPr>
          <p:nvPr/>
        </p:nvSpPr>
        <p:spPr>
          <a:xfrm>
            <a:off x="838200" y="500673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Formação </a:t>
            </a:r>
            <a:r>
              <a:rPr lang="pt-PT" dirty="0" err="1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Bot'N</a:t>
            </a:r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 </a:t>
            </a:r>
            <a:r>
              <a:rPr lang="pt-PT" dirty="0" err="1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Roll</a:t>
            </a:r>
            <a:b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</a:br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Robô</a:t>
            </a:r>
          </a:p>
        </p:txBody>
      </p:sp>
    </p:spTree>
    <p:extLst>
      <p:ext uri="{BB962C8B-B14F-4D97-AF65-F5344CB8AC3E}">
        <p14:creationId xmlns:p14="http://schemas.microsoft.com/office/powerpoint/2010/main" val="2265989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6E57E2-8437-4162-B564-56AD44180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6000" dirty="0" err="1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Bot'n</a:t>
            </a:r>
            <a:r>
              <a:rPr lang="pt-PT" sz="6000" dirty="0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pt-PT" sz="6000" dirty="0" err="1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Roll</a:t>
            </a:r>
            <a:r>
              <a:rPr lang="pt-PT" sz="6000" dirty="0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ONE A</a:t>
            </a:r>
            <a:endParaRPr lang="pt-PT" sz="6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EF63912-E5F9-4E54-8C2B-7E23D1686B2F}"/>
              </a:ext>
            </a:extLst>
          </p:cNvPr>
          <p:cNvPicPr/>
          <p:nvPr/>
        </p:nvPicPr>
        <p:blipFill>
          <a:blip r:embed="rId2"/>
          <a:srcRect l="19524" t="12040" r="37114" b="30740"/>
          <a:stretch/>
        </p:blipFill>
        <p:spPr>
          <a:xfrm>
            <a:off x="907943" y="2228054"/>
            <a:ext cx="3807000" cy="2964600"/>
          </a:xfrm>
          <a:prstGeom prst="rect">
            <a:avLst/>
          </a:prstGeom>
          <a:ln>
            <a:noFill/>
          </a:ln>
        </p:spPr>
      </p:pic>
      <p:sp>
        <p:nvSpPr>
          <p:cNvPr id="5" name="CustomShape 2">
            <a:extLst>
              <a:ext uri="{FF2B5EF4-FFF2-40B4-BE49-F238E27FC236}">
                <a16:creationId xmlns:a16="http://schemas.microsoft.com/office/drawing/2014/main" id="{848C52BB-BE2C-4249-B277-F11309F730C6}"/>
              </a:ext>
            </a:extLst>
          </p:cNvPr>
          <p:cNvSpPr/>
          <p:nvPr/>
        </p:nvSpPr>
        <p:spPr>
          <a:xfrm flipH="1">
            <a:off x="4029410" y="2649258"/>
            <a:ext cx="1135986" cy="113651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23EC11F-91EB-47A7-A91A-4ED4D972C201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995977" y="2341951"/>
            <a:ext cx="4633772" cy="2737166"/>
          </a:xfrm>
          <a:prstGeom prst="rect">
            <a:avLst/>
          </a:prstGeom>
          <a:ln>
            <a:noFill/>
          </a:ln>
        </p:spPr>
      </p:pic>
      <p:sp>
        <p:nvSpPr>
          <p:cNvPr id="7" name="CustomShape 3">
            <a:extLst>
              <a:ext uri="{FF2B5EF4-FFF2-40B4-BE49-F238E27FC236}">
                <a16:creationId xmlns:a16="http://schemas.microsoft.com/office/drawing/2014/main" id="{CEE84AF7-70CD-4C3F-9237-FF4EBEC56B60}"/>
              </a:ext>
            </a:extLst>
          </p:cNvPr>
          <p:cNvSpPr/>
          <p:nvPr/>
        </p:nvSpPr>
        <p:spPr>
          <a:xfrm>
            <a:off x="6474264" y="2617578"/>
            <a:ext cx="701638" cy="41183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8" name="CustomShape 4">
            <a:extLst>
              <a:ext uri="{FF2B5EF4-FFF2-40B4-BE49-F238E27FC236}">
                <a16:creationId xmlns:a16="http://schemas.microsoft.com/office/drawing/2014/main" id="{17E00CDB-1368-4712-9534-E7780AE3716F}"/>
              </a:ext>
            </a:extLst>
          </p:cNvPr>
          <p:cNvSpPr/>
          <p:nvPr/>
        </p:nvSpPr>
        <p:spPr>
          <a:xfrm>
            <a:off x="6528026" y="3888895"/>
            <a:ext cx="1589874" cy="341318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9" name="CustomShape 5">
            <a:extLst>
              <a:ext uri="{FF2B5EF4-FFF2-40B4-BE49-F238E27FC236}">
                <a16:creationId xmlns:a16="http://schemas.microsoft.com/office/drawing/2014/main" id="{D7777794-F64D-42C2-BC0C-4D3323312C7C}"/>
              </a:ext>
            </a:extLst>
          </p:cNvPr>
          <p:cNvSpPr/>
          <p:nvPr/>
        </p:nvSpPr>
        <p:spPr>
          <a:xfrm>
            <a:off x="5320742" y="2259535"/>
            <a:ext cx="1029762" cy="9526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FFFFFF"/>
                </a:solidFill>
                <a:latin typeface="Arial"/>
                <a:ea typeface="Arial"/>
              </a:rPr>
              <a:t>Sensores de Distância - Ultrassons</a:t>
            </a:r>
            <a:endParaRPr lang="pt-PT" sz="1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CustomShape 6">
            <a:extLst>
              <a:ext uri="{FF2B5EF4-FFF2-40B4-BE49-F238E27FC236}">
                <a16:creationId xmlns:a16="http://schemas.microsoft.com/office/drawing/2014/main" id="{1E8ADF1B-6643-402A-9E6F-44AC126C76D9}"/>
              </a:ext>
            </a:extLst>
          </p:cNvPr>
          <p:cNvSpPr/>
          <p:nvPr/>
        </p:nvSpPr>
        <p:spPr>
          <a:xfrm flipH="1">
            <a:off x="2014272" y="2639648"/>
            <a:ext cx="3017422" cy="91669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11" name="CustomShape 7">
            <a:extLst>
              <a:ext uri="{FF2B5EF4-FFF2-40B4-BE49-F238E27FC236}">
                <a16:creationId xmlns:a16="http://schemas.microsoft.com/office/drawing/2014/main" id="{092FF0FF-A990-4F05-9CDB-370A07EE98AC}"/>
              </a:ext>
            </a:extLst>
          </p:cNvPr>
          <p:cNvSpPr/>
          <p:nvPr/>
        </p:nvSpPr>
        <p:spPr>
          <a:xfrm flipH="1">
            <a:off x="1338081" y="2605450"/>
            <a:ext cx="3649084" cy="134408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12" name="CustomShape 8">
            <a:extLst>
              <a:ext uri="{FF2B5EF4-FFF2-40B4-BE49-F238E27FC236}">
                <a16:creationId xmlns:a16="http://schemas.microsoft.com/office/drawing/2014/main" id="{E62DAF4A-E0B5-4CAB-B276-C9B4B069F9DF}"/>
              </a:ext>
            </a:extLst>
          </p:cNvPr>
          <p:cNvSpPr/>
          <p:nvPr/>
        </p:nvSpPr>
        <p:spPr>
          <a:xfrm>
            <a:off x="6593630" y="2610023"/>
            <a:ext cx="2381346" cy="23902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13" name="CustomShape 9">
            <a:extLst>
              <a:ext uri="{FF2B5EF4-FFF2-40B4-BE49-F238E27FC236}">
                <a16:creationId xmlns:a16="http://schemas.microsoft.com/office/drawing/2014/main" id="{91A6304C-1246-4A8E-A066-2C9849A8D739}"/>
              </a:ext>
            </a:extLst>
          </p:cNvPr>
          <p:cNvSpPr/>
          <p:nvPr/>
        </p:nvSpPr>
        <p:spPr>
          <a:xfrm>
            <a:off x="5311382" y="3633367"/>
            <a:ext cx="1029762" cy="5217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FFFFFF"/>
                </a:solidFill>
                <a:latin typeface="Arial"/>
                <a:ea typeface="Arial"/>
              </a:rPr>
              <a:t>Sensor de Linha</a:t>
            </a:r>
            <a:endParaRPr lang="pt-PT" sz="1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" name="CustomShape 10">
            <a:extLst>
              <a:ext uri="{FF2B5EF4-FFF2-40B4-BE49-F238E27FC236}">
                <a16:creationId xmlns:a16="http://schemas.microsoft.com/office/drawing/2014/main" id="{9F8C8EC9-3318-4ECA-897B-9A86FB1CBB29}"/>
              </a:ext>
            </a:extLst>
          </p:cNvPr>
          <p:cNvSpPr/>
          <p:nvPr/>
        </p:nvSpPr>
        <p:spPr>
          <a:xfrm>
            <a:off x="5311382" y="4697167"/>
            <a:ext cx="1029762" cy="5217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FFFFFF"/>
                </a:solidFill>
                <a:latin typeface="Arial"/>
                <a:ea typeface="Arial"/>
              </a:rPr>
              <a:t>Rodas e Motores</a:t>
            </a:r>
            <a:endParaRPr lang="pt-PT" sz="1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CustomShape 11">
            <a:extLst>
              <a:ext uri="{FF2B5EF4-FFF2-40B4-BE49-F238E27FC236}">
                <a16:creationId xmlns:a16="http://schemas.microsoft.com/office/drawing/2014/main" id="{17E6F6B4-A025-42C4-85DC-08B74799C714}"/>
              </a:ext>
            </a:extLst>
          </p:cNvPr>
          <p:cNvSpPr/>
          <p:nvPr/>
        </p:nvSpPr>
        <p:spPr>
          <a:xfrm flipV="1">
            <a:off x="6601003" y="4220026"/>
            <a:ext cx="2616800" cy="685616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16" name="CustomShape 12">
            <a:extLst>
              <a:ext uri="{FF2B5EF4-FFF2-40B4-BE49-F238E27FC236}">
                <a16:creationId xmlns:a16="http://schemas.microsoft.com/office/drawing/2014/main" id="{9EB693AF-EE75-4BF8-B3E6-895C56EA38F7}"/>
              </a:ext>
            </a:extLst>
          </p:cNvPr>
          <p:cNvSpPr/>
          <p:nvPr/>
        </p:nvSpPr>
        <p:spPr>
          <a:xfrm flipV="1">
            <a:off x="6641008" y="4400392"/>
            <a:ext cx="3179750" cy="512804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17" name="CustomShape 13">
            <a:extLst>
              <a:ext uri="{FF2B5EF4-FFF2-40B4-BE49-F238E27FC236}">
                <a16:creationId xmlns:a16="http://schemas.microsoft.com/office/drawing/2014/main" id="{77044C67-225E-416B-A327-80F4AFCC25D7}"/>
              </a:ext>
            </a:extLst>
          </p:cNvPr>
          <p:cNvSpPr/>
          <p:nvPr/>
        </p:nvSpPr>
        <p:spPr>
          <a:xfrm flipH="1" flipV="1">
            <a:off x="4536579" y="4849952"/>
            <a:ext cx="653728" cy="82764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9103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512D2-CFE8-445E-A426-BCED0C702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4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Cuidados a ter com o robô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BB0170A-236C-40B0-BDCC-4BF49AB9B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4080"/>
            <a:ext cx="10515600" cy="38542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O robô será idêntico para todos os concorrentes, sendo que cada equipa terá acesso a apenas um robô.</a:t>
            </a:r>
            <a:endParaRPr lang="pt-PT" sz="2000" b="0" strike="noStrike" spc="-1" dirty="0">
              <a:latin typeface="Arial"/>
            </a:endParaRPr>
          </a:p>
          <a:p>
            <a:endParaRPr lang="pt-PT" sz="2000" b="0" strike="noStrike" spc="-1" dirty="0">
              <a:latin typeface="Arial"/>
            </a:endParaRPr>
          </a:p>
          <a:p>
            <a:pPr marL="0" indent="0">
              <a:buNone/>
            </a:pPr>
            <a:r>
              <a:rPr lang="pt-BR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Caso se detetem problemas nos robôs diretamente imputáveis a participantes, estes terão que </a:t>
            </a:r>
            <a:r>
              <a:rPr lang="pt-BR" sz="2000" b="0" u="sng" strike="noStrike" spc="-1" dirty="0">
                <a:solidFill>
                  <a:srgbClr val="FFFFFF"/>
                </a:solidFill>
                <a:uFillTx/>
                <a:latin typeface="Arial"/>
                <a:ea typeface="Arial"/>
              </a:rPr>
              <a:t>indeminizar a comissão organizadora do prejuízo causado.</a:t>
            </a:r>
            <a:endParaRPr lang="pt-PT" sz="2000" b="0" strike="noStrike" spc="-1" dirty="0">
              <a:latin typeface="Arial"/>
            </a:endParaRPr>
          </a:p>
          <a:p>
            <a:endParaRPr lang="pt-PT" sz="2000" b="0" strike="noStrike" spc="-1" dirty="0">
              <a:latin typeface="Arial"/>
            </a:endParaRPr>
          </a:p>
          <a:p>
            <a:pPr marL="0" indent="0">
              <a:buNone/>
            </a:pPr>
            <a:r>
              <a:rPr lang="pt-BR" sz="2000" b="0" u="sng" strike="noStrike" spc="-1" dirty="0">
                <a:solidFill>
                  <a:srgbClr val="FFFFFF"/>
                </a:solidFill>
                <a:uFillTx/>
                <a:latin typeface="Arial"/>
                <a:ea typeface="Arial"/>
              </a:rPr>
              <a:t>Caso se verifique que problemas nos robôs foram causados com dolo, a equipa será desqualificada.</a:t>
            </a:r>
            <a:endParaRPr lang="pt-PT" sz="2000" b="0" strike="noStrike" spc="-1" dirty="0">
              <a:latin typeface="Arial"/>
            </a:endParaRPr>
          </a:p>
          <a:p>
            <a:pPr marL="0" indent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628291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239</Words>
  <Application>Microsoft Office PowerPoint</Application>
  <PresentationFormat>Ecrã Panorâmico</PresentationFormat>
  <Paragraphs>29</Paragraphs>
  <Slides>10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Montserrat</vt:lpstr>
      <vt:lpstr>Source Sans Pro</vt:lpstr>
      <vt:lpstr>Office Theme</vt:lpstr>
      <vt:lpstr>Apresentação do PowerPoint</vt:lpstr>
      <vt:lpstr>Discord da Prova</vt:lpstr>
      <vt:lpstr>GitHub</vt:lpstr>
      <vt:lpstr>Bot'n Roll ONE A</vt:lpstr>
      <vt:lpstr>Visual Studio Code</vt:lpstr>
      <vt:lpstr>Platform IO</vt:lpstr>
      <vt:lpstr>Apresentação do PowerPoint</vt:lpstr>
      <vt:lpstr>Bot'n Roll ONE A</vt:lpstr>
      <vt:lpstr>Cuidados a ter com o robô</vt:lpstr>
      <vt:lpstr>Cuidados a ter com o robô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João Nuno Dias Vasco</dc:creator>
  <cp:lastModifiedBy>Manuel Alberto Dionísio dos Santos</cp:lastModifiedBy>
  <cp:revision>6</cp:revision>
  <dcterms:created xsi:type="dcterms:W3CDTF">2022-04-06T15:31:33Z</dcterms:created>
  <dcterms:modified xsi:type="dcterms:W3CDTF">2022-04-21T20:59:14Z</dcterms:modified>
</cp:coreProperties>
</file>

<file path=docProps/thumbnail.jpeg>
</file>